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89" r:id="rId10"/>
    <p:sldId id="265" r:id="rId11"/>
    <p:sldId id="290" r:id="rId12"/>
    <p:sldId id="266" r:id="rId13"/>
    <p:sldId id="291" r:id="rId14"/>
    <p:sldId id="267" r:id="rId15"/>
    <p:sldId id="292" r:id="rId16"/>
    <p:sldId id="268" r:id="rId17"/>
    <p:sldId id="269" r:id="rId18"/>
    <p:sldId id="293" r:id="rId19"/>
    <p:sldId id="294" r:id="rId20"/>
    <p:sldId id="270" r:id="rId21"/>
    <p:sldId id="271" r:id="rId22"/>
    <p:sldId id="272" r:id="rId23"/>
    <p:sldId id="273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95" r:id="rId32"/>
    <p:sldId id="282" r:id="rId33"/>
    <p:sldId id="283" r:id="rId34"/>
    <p:sldId id="284" r:id="rId35"/>
    <p:sldId id="285" r:id="rId36"/>
    <p:sldId id="296" r:id="rId37"/>
    <p:sldId id="286" r:id="rId38"/>
    <p:sldId id="297" r:id="rId39"/>
    <p:sldId id="287" r:id="rId40"/>
    <p:sldId id="298" r:id="rId41"/>
    <p:sldId id="288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39"/>
    <p:restoredTop sz="69479"/>
  </p:normalViewPr>
  <p:slideViewPr>
    <p:cSldViewPr snapToGrid="0" snapToObjects="1">
      <p:cViewPr varScale="1">
        <p:scale>
          <a:sx n="96" d="100"/>
          <a:sy n="96" d="100"/>
        </p:scale>
        <p:origin x="13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458719-3189-5841-96CE-F0BE5A6B35F8}" type="datetimeFigureOut">
              <a:rPr lang="en-US" smtClean="0"/>
              <a:t>4/22/19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5A2915-FF93-1142-A775-FE6D5E20C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17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716B5-5840-9D4B-99B6-0AF0D6D71A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030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A2915-FF93-1142-A775-FE6D5E20C8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348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A2915-FF93-1142-A775-FE6D5E20C8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8373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A2915-FF93-1142-A775-FE6D5E20C80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115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A2915-FF93-1142-A775-FE6D5E20C80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78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A2915-FF93-1142-A775-FE6D5E20C8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4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A2915-FF93-1142-A775-FE6D5E20C80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674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A2915-FF93-1142-A775-FE6D5E20C80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373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A2915-FF93-1142-A775-FE6D5E20C80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1748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A2915-FF93-1142-A775-FE6D5E20C80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6420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A2915-FF93-1142-A775-FE6D5E20C80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19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A2915-FF93-1142-A775-FE6D5E20C8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151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A2915-FF93-1142-A775-FE6D5E20C80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461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A2915-FF93-1142-A775-FE6D5E20C80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286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A2915-FF93-1142-A775-FE6D5E20C80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5328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A2915-FF93-1142-A775-FE6D5E20C80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9896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A2915-FF93-1142-A775-FE6D5E20C80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924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A2915-FF93-1142-A775-FE6D5E20C80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7402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A2915-FF93-1142-A775-FE6D5E20C80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315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A2915-FF93-1142-A775-FE6D5E20C80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5015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A2915-FF93-1142-A775-FE6D5E20C80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095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A2915-FF93-1142-A775-FE6D5E20C80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86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A2915-FF93-1142-A775-FE6D5E20C8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792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A2915-FF93-1142-A775-FE6D5E20C80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454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A2915-FF93-1142-A775-FE6D5E20C80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943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A2915-FF93-1142-A775-FE6D5E20C80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334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A2915-FF93-1142-A775-FE6D5E20C80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348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A2915-FF93-1142-A775-FE6D5E20C80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0301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A2915-FF93-1142-A775-FE6D5E20C80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490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A2915-FF93-1142-A775-FE6D5E20C80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997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A2915-FF93-1142-A775-FE6D5E20C80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0529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A2915-FF93-1142-A775-FE6D5E20C80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615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A2915-FF93-1142-A775-FE6D5E20C80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80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A2915-FF93-1142-A775-FE6D5E20C8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184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A2915-FF93-1142-A775-FE6D5E20C80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7089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A2915-FF93-1142-A775-FE6D5E20C80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696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A2915-FF93-1142-A775-FE6D5E20C8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760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A2915-FF93-1142-A775-FE6D5E20C8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26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A2915-FF93-1142-A775-FE6D5E20C8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583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A2915-FF93-1142-A775-FE6D5E20C80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982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A2915-FF93-1142-A775-FE6D5E20C8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98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AE0B6-DA58-BB4D-808B-60375716B6A1}" type="datetime1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E0038-495A-3640-B1E8-5E368810C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00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927D4-184F-9241-A2F0-6DD4BF505141}" type="datetime1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E0038-495A-3640-B1E8-5E368810C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654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05393-25AD-8A41-A422-BED5C1994C9E}" type="datetime1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E0038-495A-3640-B1E8-5E368810C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76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6B701-F768-024C-892E-4A7A97FC19F9}" type="datetime1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E0038-495A-3640-B1E8-5E368810C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737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157A4-819C-5A44-8B78-9F4E2E9701D0}" type="datetime1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E0038-495A-3640-B1E8-5E368810C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09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379A1-BE54-2E4F-B991-991DB899081C}" type="datetime1">
              <a:rPr lang="en-US" smtClean="0"/>
              <a:t>4/22/19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E0038-495A-3640-B1E8-5E368810C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64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37281-09EC-7243-9CA0-D41463B7B1E9}" type="datetime1">
              <a:rPr lang="en-US" smtClean="0"/>
              <a:t>4/22/19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E0038-495A-3640-B1E8-5E368810C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86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10C27-2C09-5840-95E6-0E09A24B30EB}" type="datetime1">
              <a:rPr lang="en-US" smtClean="0"/>
              <a:t>4/22/19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E0038-495A-3640-B1E8-5E368810C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117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116F-4AC8-0744-8A6A-DEB0B3B39744}" type="datetime1">
              <a:rPr lang="en-US" smtClean="0"/>
              <a:t>4/22/19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E0038-495A-3640-B1E8-5E368810C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602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2B08D-62F1-F94D-9CCF-F1FA9CE77A9B}" type="datetime1">
              <a:rPr lang="en-US" smtClean="0"/>
              <a:t>4/22/19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E0038-495A-3640-B1E8-5E368810C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3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F26DE-B5AB-654C-8203-A6DDB17F69A1}" type="datetime1">
              <a:rPr lang="en-US" smtClean="0"/>
              <a:t>4/22/19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E0038-495A-3640-B1E8-5E368810C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341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40E02-4898-2042-814D-03DEF1BE5EDA}" type="datetime1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E0038-495A-3640-B1E8-5E368810C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9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33785"/>
            <a:ext cx="9144000" cy="2387600"/>
          </a:xfrm>
        </p:spPr>
        <p:txBody>
          <a:bodyPr/>
          <a:lstStyle/>
          <a:p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CS188: Distributed Systems</a:t>
            </a:r>
            <a:b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 7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244686"/>
            <a:ext cx="9144000" cy="2270861"/>
          </a:xfrm>
        </p:spPr>
        <p:txBody>
          <a:bodyPr>
            <a:normAutofit/>
          </a:bodyPr>
          <a:lstStyle/>
          <a:p>
            <a:endParaRPr lang="en-US" sz="2800" dirty="0"/>
          </a:p>
          <a:p>
            <a:r>
              <a:rPr lang="en-US" sz="2800" b="1" dirty="0" smtClean="0"/>
              <a:t>Spring 2019</a:t>
            </a:r>
          </a:p>
          <a:p>
            <a:endParaRPr lang="en-US" sz="2800" dirty="0"/>
          </a:p>
          <a:p>
            <a:r>
              <a:rPr lang="en-US" sz="2800" dirty="0" smtClean="0"/>
              <a:t>Ravi Netravali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E0038-495A-3640-B1E8-5E368810C5F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5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Reads: Primary vs. Backup</a:t>
            </a:r>
            <a:endParaRPr lang="en-US" dirty="0"/>
          </a:p>
        </p:txBody>
      </p:sp>
      <p:sp>
        <p:nvSpPr>
          <p:cNvPr id="4" name="Process 3"/>
          <p:cNvSpPr/>
          <p:nvPr/>
        </p:nvSpPr>
        <p:spPr>
          <a:xfrm>
            <a:off x="2387600" y="1690688"/>
            <a:ext cx="634637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C</a:t>
            </a:r>
            <a:r>
              <a:rPr lang="en-US" sz="2400" dirty="0">
                <a:solidFill>
                  <a:schemeClr val="tx1"/>
                </a:solidFill>
              </a:rPr>
              <a:t>1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5" name="Process 4"/>
          <p:cNvSpPr/>
          <p:nvPr/>
        </p:nvSpPr>
        <p:spPr>
          <a:xfrm>
            <a:off x="2387600" y="2757488"/>
            <a:ext cx="634637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</a:t>
            </a:r>
          </a:p>
        </p:txBody>
      </p:sp>
      <p:cxnSp>
        <p:nvCxnSpPr>
          <p:cNvPr id="6" name="Straight Connector 5"/>
          <p:cNvCxnSpPr>
            <a:stCxn id="16" idx="3"/>
          </p:cNvCxnSpPr>
          <p:nvPr/>
        </p:nvCxnSpPr>
        <p:spPr>
          <a:xfrm flipV="1">
            <a:off x="3022229" y="1965437"/>
            <a:ext cx="7213971" cy="1598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Process 7"/>
          <p:cNvSpPr/>
          <p:nvPr/>
        </p:nvSpPr>
        <p:spPr>
          <a:xfrm>
            <a:off x="2387600" y="5605029"/>
            <a:ext cx="634637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C</a:t>
            </a:r>
            <a:r>
              <a:rPr lang="en-US" sz="2400" dirty="0">
                <a:solidFill>
                  <a:schemeClr val="tx1"/>
                </a:solidFill>
              </a:rPr>
              <a:t>2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037590" y="5915674"/>
            <a:ext cx="7213971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052952" y="3048218"/>
            <a:ext cx="7183248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052952" y="3962618"/>
            <a:ext cx="7183248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/>
          <p:cNvSpPr/>
          <p:nvPr/>
        </p:nvSpPr>
        <p:spPr>
          <a:xfrm>
            <a:off x="2387600" y="3671888"/>
            <a:ext cx="634637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B1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716055" y="1965437"/>
            <a:ext cx="796939" cy="1092916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749800" y="3049344"/>
            <a:ext cx="276732" cy="913273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471501" y="3043835"/>
            <a:ext cx="235430" cy="912372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062325" y="2301526"/>
            <a:ext cx="12538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“Deposit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$100”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5588000" y="3995826"/>
            <a:ext cx="320112" cy="1899931"/>
          </a:xfrm>
          <a:prstGeom prst="straightConnector1">
            <a:avLst/>
          </a:prstGeom>
          <a:ln w="38100">
            <a:solidFill>
              <a:srgbClr val="00B050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223298" y="3982537"/>
            <a:ext cx="431760" cy="1913220"/>
          </a:xfrm>
          <a:prstGeom prst="straightConnector1">
            <a:avLst/>
          </a:prstGeom>
          <a:ln w="38100">
            <a:solidFill>
              <a:srgbClr val="00B050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12779" y="5193081"/>
            <a:ext cx="557781" cy="33855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$1100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7698218" y="4828959"/>
            <a:ext cx="328182" cy="1066798"/>
          </a:xfrm>
          <a:prstGeom prst="straightConnector1">
            <a:avLst/>
          </a:prstGeom>
          <a:ln w="38100">
            <a:solidFill>
              <a:srgbClr val="00B050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8693163" y="4828958"/>
            <a:ext cx="628637" cy="1066801"/>
          </a:xfrm>
          <a:prstGeom prst="straightConnector1">
            <a:avLst/>
          </a:prstGeom>
          <a:ln w="38100">
            <a:solidFill>
              <a:srgbClr val="00B050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161218" y="5136963"/>
            <a:ext cx="569067" cy="33855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$1000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955271" y="2847758"/>
            <a:ext cx="284882" cy="412960"/>
            <a:chOff x="1828800" y="2586981"/>
            <a:chExt cx="457200" cy="581459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1828800" y="2586981"/>
              <a:ext cx="457200" cy="58145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 flipH="1">
              <a:off x="1828800" y="2586981"/>
              <a:ext cx="457200" cy="58145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  <p:cxnSp>
        <p:nvCxnSpPr>
          <p:cNvPr id="26" name="Straight Connector 25"/>
          <p:cNvCxnSpPr/>
          <p:nvPr/>
        </p:nvCxnSpPr>
        <p:spPr>
          <a:xfrm flipV="1">
            <a:off x="3052952" y="4828959"/>
            <a:ext cx="7183248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Process 26"/>
          <p:cNvSpPr/>
          <p:nvPr/>
        </p:nvSpPr>
        <p:spPr>
          <a:xfrm>
            <a:off x="2387600" y="4538229"/>
            <a:ext cx="634637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B2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E0038-495A-3640-B1E8-5E368810C5F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14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Reads: Primary vs. Backup</a:t>
            </a:r>
            <a:endParaRPr lang="en-US" dirty="0"/>
          </a:p>
        </p:txBody>
      </p:sp>
      <p:sp>
        <p:nvSpPr>
          <p:cNvPr id="4" name="Process 3"/>
          <p:cNvSpPr/>
          <p:nvPr/>
        </p:nvSpPr>
        <p:spPr>
          <a:xfrm>
            <a:off x="2387600" y="1690688"/>
            <a:ext cx="634637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C</a:t>
            </a:r>
            <a:r>
              <a:rPr lang="en-US" sz="2400" dirty="0">
                <a:solidFill>
                  <a:schemeClr val="tx1"/>
                </a:solidFill>
              </a:rPr>
              <a:t>1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5" name="Process 4"/>
          <p:cNvSpPr/>
          <p:nvPr/>
        </p:nvSpPr>
        <p:spPr>
          <a:xfrm>
            <a:off x="2387600" y="2757488"/>
            <a:ext cx="634637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</a:t>
            </a:r>
          </a:p>
        </p:txBody>
      </p:sp>
      <p:cxnSp>
        <p:nvCxnSpPr>
          <p:cNvPr id="6" name="Straight Connector 5"/>
          <p:cNvCxnSpPr>
            <a:stCxn id="16" idx="3"/>
          </p:cNvCxnSpPr>
          <p:nvPr/>
        </p:nvCxnSpPr>
        <p:spPr>
          <a:xfrm flipV="1">
            <a:off x="3022229" y="1965437"/>
            <a:ext cx="7213971" cy="1598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Process 7"/>
          <p:cNvSpPr/>
          <p:nvPr/>
        </p:nvSpPr>
        <p:spPr>
          <a:xfrm>
            <a:off x="2387600" y="5605029"/>
            <a:ext cx="634637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C</a:t>
            </a:r>
            <a:r>
              <a:rPr lang="en-US" sz="2400" dirty="0">
                <a:solidFill>
                  <a:schemeClr val="tx1"/>
                </a:solidFill>
              </a:rPr>
              <a:t>2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037590" y="5915674"/>
            <a:ext cx="7213971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052952" y="3048218"/>
            <a:ext cx="7183248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052952" y="3962618"/>
            <a:ext cx="7183248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/>
          <p:cNvSpPr/>
          <p:nvPr/>
        </p:nvSpPr>
        <p:spPr>
          <a:xfrm>
            <a:off x="2387600" y="3671888"/>
            <a:ext cx="634637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B1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716055" y="1965437"/>
            <a:ext cx="796939" cy="1092916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749800" y="3049344"/>
            <a:ext cx="276732" cy="913273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471501" y="3043835"/>
            <a:ext cx="235430" cy="912372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062325" y="2301526"/>
            <a:ext cx="12538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“Deposit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$100”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5588000" y="3995826"/>
            <a:ext cx="320112" cy="1899931"/>
          </a:xfrm>
          <a:prstGeom prst="straightConnector1">
            <a:avLst/>
          </a:prstGeom>
          <a:ln w="38100">
            <a:solidFill>
              <a:srgbClr val="00B050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223298" y="3982537"/>
            <a:ext cx="431760" cy="1913220"/>
          </a:xfrm>
          <a:prstGeom prst="straightConnector1">
            <a:avLst/>
          </a:prstGeom>
          <a:ln w="38100">
            <a:solidFill>
              <a:srgbClr val="00B050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12779" y="5193081"/>
            <a:ext cx="557781" cy="33855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$1100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7698218" y="4828959"/>
            <a:ext cx="328182" cy="1066798"/>
          </a:xfrm>
          <a:prstGeom prst="straightConnector1">
            <a:avLst/>
          </a:prstGeom>
          <a:ln w="38100">
            <a:solidFill>
              <a:srgbClr val="00B050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8693163" y="4828958"/>
            <a:ext cx="628637" cy="1066801"/>
          </a:xfrm>
          <a:prstGeom prst="straightConnector1">
            <a:avLst/>
          </a:prstGeom>
          <a:ln w="38100">
            <a:solidFill>
              <a:srgbClr val="00B050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161218" y="5136963"/>
            <a:ext cx="569067" cy="33855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$1000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955271" y="2847758"/>
            <a:ext cx="284882" cy="412960"/>
            <a:chOff x="1828800" y="2586981"/>
            <a:chExt cx="457200" cy="581459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1828800" y="2586981"/>
              <a:ext cx="457200" cy="58145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 flipH="1">
              <a:off x="1828800" y="2586981"/>
              <a:ext cx="457200" cy="58145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  <p:cxnSp>
        <p:nvCxnSpPr>
          <p:cNvPr id="26" name="Straight Connector 25"/>
          <p:cNvCxnSpPr/>
          <p:nvPr/>
        </p:nvCxnSpPr>
        <p:spPr>
          <a:xfrm flipV="1">
            <a:off x="3052952" y="4828959"/>
            <a:ext cx="7183248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Process 26"/>
          <p:cNvSpPr/>
          <p:nvPr/>
        </p:nvSpPr>
        <p:spPr>
          <a:xfrm>
            <a:off x="2387600" y="4538229"/>
            <a:ext cx="634637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B2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E0038-495A-3640-B1E8-5E368810C5F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13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Desired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writes are </a:t>
            </a:r>
            <a:r>
              <a:rPr lang="en-US" dirty="0" smtClean="0">
                <a:solidFill>
                  <a:srgbClr val="00B0F0"/>
                </a:solidFill>
              </a:rPr>
              <a:t>totally ordered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solidFill>
                  <a:srgbClr val="00B0F0"/>
                </a:solidFill>
              </a:rPr>
              <a:t>Once a read returns a particular value</a:t>
            </a:r>
            <a:r>
              <a:rPr lang="en-US" dirty="0" smtClean="0"/>
              <a:t>, all later reads should return that value or the value of a later write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solidFill>
                  <a:srgbClr val="00B0F0"/>
                </a:solidFill>
              </a:rPr>
              <a:t>Once a write completes</a:t>
            </a:r>
            <a:r>
              <a:rPr lang="en-US" dirty="0" smtClean="0"/>
              <a:t>, all later reads should return the value of that write or the value of a later write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E0038-495A-3640-B1E8-5E368810C5F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4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Desired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writes are </a:t>
            </a:r>
            <a:r>
              <a:rPr lang="en-US" dirty="0" smtClean="0">
                <a:solidFill>
                  <a:srgbClr val="00B0F0"/>
                </a:solidFill>
              </a:rPr>
              <a:t>totally ordered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solidFill>
                  <a:srgbClr val="00B0F0"/>
                </a:solidFill>
              </a:rPr>
              <a:t>Once a read returns a particular value</a:t>
            </a:r>
            <a:r>
              <a:rPr lang="en-US" dirty="0" smtClean="0"/>
              <a:t>, all later reads should return that value or the value of a later write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solidFill>
                  <a:srgbClr val="00B0F0"/>
                </a:solidFill>
              </a:rPr>
              <a:t>Once a write completes</a:t>
            </a:r>
            <a:r>
              <a:rPr lang="en-US" dirty="0" smtClean="0"/>
              <a:t>, all later reads should return the value of that write or the value of a later write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132840" y="5161280"/>
            <a:ext cx="3520440" cy="56896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E0038-495A-3640-B1E8-5E368810C5F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54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Reads relative to Writes</a:t>
            </a:r>
            <a:endParaRPr lang="en-US" dirty="0"/>
          </a:p>
        </p:txBody>
      </p:sp>
      <p:sp>
        <p:nvSpPr>
          <p:cNvPr id="4" name="Process 3"/>
          <p:cNvSpPr/>
          <p:nvPr/>
        </p:nvSpPr>
        <p:spPr>
          <a:xfrm>
            <a:off x="2214880" y="2229261"/>
            <a:ext cx="634637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C</a:t>
            </a:r>
            <a:r>
              <a:rPr lang="en-US" sz="2400" dirty="0">
                <a:solidFill>
                  <a:schemeClr val="tx1"/>
                </a:solidFill>
              </a:rPr>
              <a:t>1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5" name="Process 4"/>
          <p:cNvSpPr/>
          <p:nvPr/>
        </p:nvSpPr>
        <p:spPr>
          <a:xfrm>
            <a:off x="2214880" y="3296061"/>
            <a:ext cx="634637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</a:t>
            </a:r>
          </a:p>
        </p:txBody>
      </p:sp>
      <p:cxnSp>
        <p:nvCxnSpPr>
          <p:cNvPr id="6" name="Straight Connector 5"/>
          <p:cNvCxnSpPr>
            <a:stCxn id="16" idx="3"/>
          </p:cNvCxnSpPr>
          <p:nvPr/>
        </p:nvCxnSpPr>
        <p:spPr>
          <a:xfrm flipV="1">
            <a:off x="2849509" y="2504010"/>
            <a:ext cx="7213971" cy="1598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Process 7"/>
          <p:cNvSpPr/>
          <p:nvPr/>
        </p:nvSpPr>
        <p:spPr>
          <a:xfrm>
            <a:off x="2214880" y="5445760"/>
            <a:ext cx="634637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C</a:t>
            </a:r>
            <a:r>
              <a:rPr lang="en-US" sz="2400" dirty="0">
                <a:solidFill>
                  <a:schemeClr val="tx1"/>
                </a:solidFill>
              </a:rPr>
              <a:t>2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864870" y="5715770"/>
            <a:ext cx="7213971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880232" y="3586791"/>
            <a:ext cx="7183248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880232" y="4697831"/>
            <a:ext cx="7183248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/>
          <p:cNvSpPr/>
          <p:nvPr/>
        </p:nvSpPr>
        <p:spPr>
          <a:xfrm>
            <a:off x="2214880" y="4407101"/>
            <a:ext cx="634637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543335" y="2504010"/>
            <a:ext cx="796939" cy="1092916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881880" y="2504010"/>
            <a:ext cx="256115" cy="1076936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650716" y="2519990"/>
            <a:ext cx="789806" cy="1066239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577080" y="3587917"/>
            <a:ext cx="304800" cy="1107846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6906384" y="3568900"/>
            <a:ext cx="566296" cy="1103053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339080" y="3585850"/>
            <a:ext cx="134341" cy="1109913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272095" y="3568900"/>
            <a:ext cx="201779" cy="110305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889605" y="2840099"/>
            <a:ext cx="12538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“Deposit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$100”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116739" y="2681643"/>
            <a:ext cx="1053173" cy="70788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“Pay 1%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interest”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6177280" y="3547985"/>
            <a:ext cx="736472" cy="2141907"/>
          </a:xfrm>
          <a:prstGeom prst="straightConnector1">
            <a:avLst/>
          </a:prstGeom>
          <a:ln w="38100">
            <a:solidFill>
              <a:srgbClr val="00B050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091680" y="3586766"/>
            <a:ext cx="381000" cy="2186163"/>
          </a:xfrm>
          <a:prstGeom prst="straightConnector1">
            <a:avLst/>
          </a:prstGeom>
          <a:ln w="38100">
            <a:solidFill>
              <a:srgbClr val="00B050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710680" y="4982006"/>
            <a:ext cx="621276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$1100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7714659" y="2519990"/>
            <a:ext cx="580895" cy="1058814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 bwMode="auto">
          <a:xfrm>
            <a:off x="6634480" y="1940560"/>
            <a:ext cx="0" cy="44196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B050"/>
            </a:solidFill>
            <a:prstDash val="sysDot"/>
            <a:round/>
            <a:headEnd type="none" w="med" len="med"/>
            <a:tailEnd type="none" w="lg" len="lg"/>
          </a:ln>
          <a:effectLst/>
        </p:spPr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E0038-495A-3640-B1E8-5E368810C5F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7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Reads relative to Writes</a:t>
            </a:r>
            <a:endParaRPr lang="en-US" dirty="0"/>
          </a:p>
        </p:txBody>
      </p:sp>
      <p:sp>
        <p:nvSpPr>
          <p:cNvPr id="4" name="Process 3"/>
          <p:cNvSpPr/>
          <p:nvPr/>
        </p:nvSpPr>
        <p:spPr>
          <a:xfrm>
            <a:off x="2214880" y="2229261"/>
            <a:ext cx="634637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C</a:t>
            </a:r>
            <a:r>
              <a:rPr lang="en-US" sz="2400" dirty="0">
                <a:solidFill>
                  <a:schemeClr val="tx1"/>
                </a:solidFill>
              </a:rPr>
              <a:t>1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5" name="Process 4"/>
          <p:cNvSpPr/>
          <p:nvPr/>
        </p:nvSpPr>
        <p:spPr>
          <a:xfrm>
            <a:off x="2214880" y="3296061"/>
            <a:ext cx="634637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</a:t>
            </a:r>
          </a:p>
        </p:txBody>
      </p:sp>
      <p:cxnSp>
        <p:nvCxnSpPr>
          <p:cNvPr id="6" name="Straight Connector 5"/>
          <p:cNvCxnSpPr>
            <a:stCxn id="16" idx="3"/>
          </p:cNvCxnSpPr>
          <p:nvPr/>
        </p:nvCxnSpPr>
        <p:spPr>
          <a:xfrm flipV="1">
            <a:off x="2849509" y="2504010"/>
            <a:ext cx="7213971" cy="1598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Process 7"/>
          <p:cNvSpPr/>
          <p:nvPr/>
        </p:nvSpPr>
        <p:spPr>
          <a:xfrm>
            <a:off x="2214880" y="5445760"/>
            <a:ext cx="634637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C</a:t>
            </a:r>
            <a:r>
              <a:rPr lang="en-US" sz="2400" dirty="0">
                <a:solidFill>
                  <a:schemeClr val="tx1"/>
                </a:solidFill>
              </a:rPr>
              <a:t>2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864870" y="5715770"/>
            <a:ext cx="7213971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880232" y="3586791"/>
            <a:ext cx="7183248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880232" y="4697831"/>
            <a:ext cx="7183248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/>
          <p:cNvSpPr/>
          <p:nvPr/>
        </p:nvSpPr>
        <p:spPr>
          <a:xfrm>
            <a:off x="2214880" y="4407101"/>
            <a:ext cx="634637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543335" y="2504010"/>
            <a:ext cx="796939" cy="1092916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881880" y="2504010"/>
            <a:ext cx="256115" cy="1076936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650716" y="2519990"/>
            <a:ext cx="789806" cy="1066239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577080" y="3587917"/>
            <a:ext cx="304800" cy="1107846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6906384" y="3568900"/>
            <a:ext cx="566296" cy="1103053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339080" y="3585850"/>
            <a:ext cx="134341" cy="1109913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272095" y="3568900"/>
            <a:ext cx="201779" cy="110305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889605" y="2840099"/>
            <a:ext cx="12538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“Deposit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$100”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116739" y="2681643"/>
            <a:ext cx="1053173" cy="70788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“Pay 1%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interest”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6177280" y="3547985"/>
            <a:ext cx="736472" cy="2141907"/>
          </a:xfrm>
          <a:prstGeom prst="straightConnector1">
            <a:avLst/>
          </a:prstGeom>
          <a:ln w="38100">
            <a:solidFill>
              <a:srgbClr val="00B050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091680" y="3586766"/>
            <a:ext cx="381000" cy="2186163"/>
          </a:xfrm>
          <a:prstGeom prst="straightConnector1">
            <a:avLst/>
          </a:prstGeom>
          <a:ln w="38100">
            <a:solidFill>
              <a:srgbClr val="00B050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710680" y="4982006"/>
            <a:ext cx="621276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$1100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7576149" y="3586766"/>
            <a:ext cx="503450" cy="2186164"/>
          </a:xfrm>
          <a:prstGeom prst="straightConnector1">
            <a:avLst/>
          </a:prstGeom>
          <a:ln w="38100">
            <a:solidFill>
              <a:srgbClr val="00B050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8713758" y="3583275"/>
            <a:ext cx="368429" cy="2106617"/>
          </a:xfrm>
          <a:prstGeom prst="straightConnector1">
            <a:avLst/>
          </a:prstGeom>
          <a:ln w="38100">
            <a:solidFill>
              <a:srgbClr val="00B050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149080" y="4988560"/>
            <a:ext cx="535211" cy="33855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$1111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7714659" y="2519990"/>
            <a:ext cx="580895" cy="1058814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 bwMode="auto">
          <a:xfrm>
            <a:off x="6634480" y="1940560"/>
            <a:ext cx="0" cy="44196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B050"/>
            </a:solidFill>
            <a:prstDash val="sysDot"/>
            <a:round/>
            <a:headEnd type="none" w="med" len="med"/>
            <a:tailEnd type="none" w="lg" len="lg"/>
          </a:ln>
          <a:effectLst/>
        </p:spPr>
      </p:cxnSp>
      <p:cxnSp>
        <p:nvCxnSpPr>
          <p:cNvPr id="30" name="Straight Connector 29"/>
          <p:cNvCxnSpPr/>
          <p:nvPr/>
        </p:nvCxnSpPr>
        <p:spPr bwMode="auto">
          <a:xfrm>
            <a:off x="7701280" y="1940560"/>
            <a:ext cx="0" cy="44196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B050"/>
            </a:solidFill>
            <a:prstDash val="sysDot"/>
            <a:round/>
            <a:headEnd type="none" w="med" len="med"/>
            <a:tailEnd type="none" w="lg" len="lg"/>
          </a:ln>
          <a:effectLst/>
        </p:spPr>
      </p:cxnSp>
      <p:grpSp>
        <p:nvGrpSpPr>
          <p:cNvPr id="31" name="Group 30"/>
          <p:cNvGrpSpPr/>
          <p:nvPr/>
        </p:nvGrpSpPr>
        <p:grpSpPr>
          <a:xfrm>
            <a:off x="7797398" y="2289600"/>
            <a:ext cx="284882" cy="412960"/>
            <a:chOff x="1828800" y="2586981"/>
            <a:chExt cx="457200" cy="581459"/>
          </a:xfrm>
        </p:grpSpPr>
        <p:cxnSp>
          <p:nvCxnSpPr>
            <p:cNvPr id="32" name="Straight Connector 31"/>
            <p:cNvCxnSpPr/>
            <p:nvPr/>
          </p:nvCxnSpPr>
          <p:spPr bwMode="auto">
            <a:xfrm>
              <a:off x="1828800" y="2586981"/>
              <a:ext cx="457200" cy="58145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 flipH="1">
              <a:off x="1828800" y="2586981"/>
              <a:ext cx="457200" cy="58145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E0038-495A-3640-B1E8-5E368810C5F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9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Linearizability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Properties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Total ordering of writes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Read returns last completed write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>
                <a:solidFill>
                  <a:srgbClr val="00B0F0"/>
                </a:solidFill>
              </a:rPr>
              <a:t>Single copy semantics</a:t>
            </a:r>
          </a:p>
          <a:p>
            <a:pPr lvl="1"/>
            <a:r>
              <a:rPr lang="en-US" dirty="0" smtClean="0"/>
              <a:t>Externally visible effects of writes and reads are equivalent to if there existed a single copy</a:t>
            </a:r>
          </a:p>
          <a:p>
            <a:pPr lvl="1"/>
            <a:r>
              <a:rPr lang="en-US" dirty="0" smtClean="0"/>
              <a:t>Users oblivious to replication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E0038-495A-3640-B1E8-5E368810C5F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16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Consistency Spectrum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2392680" y="2986088"/>
            <a:ext cx="77724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  <a:effectLst/>
        </p:spPr>
      </p:cxnSp>
      <p:sp>
        <p:nvSpPr>
          <p:cNvPr id="6" name="TextBox 5"/>
          <p:cNvSpPr txBox="1"/>
          <p:nvPr/>
        </p:nvSpPr>
        <p:spPr>
          <a:xfrm>
            <a:off x="8869680" y="2376488"/>
            <a:ext cx="1665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Linearizability</a:t>
            </a:r>
            <a:endParaRPr 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869680" y="3043178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1" dirty="0" smtClean="0">
                <a:solidFill>
                  <a:schemeClr val="accent6"/>
                </a:solidFill>
              </a:rPr>
              <a:t>Consistency</a:t>
            </a:r>
            <a:endParaRPr lang="en-US" sz="2000" b="0" i="1" dirty="0">
              <a:solidFill>
                <a:schemeClr val="accent6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1155700" y="4548068"/>
            <a:ext cx="10246360" cy="2051506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Consistency: what are the properties of externally visible effects?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E0038-495A-3640-B1E8-5E368810C5F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85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Consistency Spectrum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55700" y="4548068"/>
            <a:ext cx="10246360" cy="2051506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Consistency: what are the properties of externally visible effects?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2392680" y="2986088"/>
            <a:ext cx="77724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  <a:effectLst/>
        </p:spPr>
      </p:cxnSp>
      <p:sp>
        <p:nvSpPr>
          <p:cNvPr id="6" name="TextBox 5"/>
          <p:cNvSpPr txBox="1"/>
          <p:nvPr/>
        </p:nvSpPr>
        <p:spPr>
          <a:xfrm>
            <a:off x="8869680" y="2376488"/>
            <a:ext cx="1665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Linearizability</a:t>
            </a:r>
            <a:endParaRPr 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938140" y="2376488"/>
            <a:ext cx="1317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Sequential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370515" y="2376488"/>
            <a:ext cx="877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Causal</a:t>
            </a:r>
            <a:endParaRPr 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047543" y="2376488"/>
            <a:ext cx="1103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Eventual</a:t>
            </a:r>
            <a:endParaRPr 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869680" y="3043178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1" dirty="0" smtClean="0">
                <a:solidFill>
                  <a:schemeClr val="accent6"/>
                </a:solidFill>
              </a:rPr>
              <a:t>Consistency</a:t>
            </a:r>
            <a:endParaRPr lang="en-US" sz="2000" b="0" i="1" dirty="0">
              <a:solidFill>
                <a:schemeClr val="accent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79476" y="2147888"/>
            <a:ext cx="13853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Read-after-</a:t>
            </a:r>
          </a:p>
          <a:p>
            <a:pPr algn="ctr"/>
            <a:r>
              <a:rPr lang="en-US" sz="2000" b="1" dirty="0" smtClean="0"/>
              <a:t>write</a:t>
            </a:r>
            <a:endParaRPr lang="en-US" sz="20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E0038-495A-3640-B1E8-5E368810C5F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0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Consistency Spectrum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55700" y="4548068"/>
            <a:ext cx="10246360" cy="2051506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Consistency: what are the properties of externally visible effects?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2392680" y="2986088"/>
            <a:ext cx="77724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  <a:effectLst/>
        </p:spPr>
      </p:cxnSp>
      <p:sp>
        <p:nvSpPr>
          <p:cNvPr id="6" name="TextBox 5"/>
          <p:cNvSpPr txBox="1"/>
          <p:nvPr/>
        </p:nvSpPr>
        <p:spPr>
          <a:xfrm>
            <a:off x="8869680" y="2376488"/>
            <a:ext cx="1665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Linearizability</a:t>
            </a:r>
            <a:endParaRPr 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938140" y="2376488"/>
            <a:ext cx="1317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Sequential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370515" y="2376488"/>
            <a:ext cx="877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Causal</a:t>
            </a:r>
            <a:endParaRPr 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047543" y="2376488"/>
            <a:ext cx="1103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Eventual</a:t>
            </a:r>
            <a:endParaRPr 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869680" y="3043178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1" dirty="0" smtClean="0">
                <a:solidFill>
                  <a:schemeClr val="accent6"/>
                </a:solidFill>
              </a:rPr>
              <a:t>Consistency</a:t>
            </a:r>
            <a:endParaRPr lang="en-US" sz="2000" b="0" i="1" dirty="0">
              <a:solidFill>
                <a:schemeClr val="accent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79476" y="2147888"/>
            <a:ext cx="13853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Read-after-</a:t>
            </a:r>
          </a:p>
          <a:p>
            <a:pPr algn="ctr"/>
            <a:r>
              <a:rPr lang="en-US" sz="2000" b="1" dirty="0" smtClean="0"/>
              <a:t>write</a:t>
            </a:r>
            <a:endParaRPr lang="en-US" sz="2000" b="1" dirty="0"/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2392680" y="3824288"/>
            <a:ext cx="77724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7879080" y="3881378"/>
            <a:ext cx="2634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1" dirty="0" smtClean="0">
                <a:solidFill>
                  <a:schemeClr val="accent6"/>
                </a:solidFill>
              </a:rPr>
              <a:t>Ease </a:t>
            </a:r>
            <a:r>
              <a:rPr lang="en-US" sz="2000" b="0" i="1" smtClean="0">
                <a:solidFill>
                  <a:schemeClr val="accent6"/>
                </a:solidFill>
              </a:rPr>
              <a:t>of programming</a:t>
            </a:r>
            <a:endParaRPr lang="en-US" sz="2000" b="0" i="1" dirty="0">
              <a:solidFill>
                <a:schemeClr val="accent6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E0038-495A-3640-B1E8-5E368810C5F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3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Today’s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Recap: primary backup replication, view service</a:t>
            </a:r>
          </a:p>
          <a:p>
            <a:endParaRPr lang="en-US" dirty="0"/>
          </a:p>
          <a:p>
            <a:r>
              <a:rPr lang="en-US" dirty="0" smtClean="0"/>
              <a:t>Guarantees of primary-backup replication (</a:t>
            </a:r>
            <a:r>
              <a:rPr lang="en-US" dirty="0" err="1" smtClean="0"/>
              <a:t>linearizability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Different consistency models (with different guarantees and performance)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Case study: Google File 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E0038-495A-3640-B1E8-5E368810C5F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88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Why weaken consistency?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88185"/>
            <a:ext cx="10515600" cy="4351338"/>
          </a:xfrm>
        </p:spPr>
        <p:txBody>
          <a:bodyPr/>
          <a:lstStyle/>
          <a:p>
            <a:r>
              <a:rPr lang="en-US" dirty="0" smtClean="0"/>
              <a:t>Shouldn’t we </a:t>
            </a:r>
            <a:r>
              <a:rPr lang="en-US" dirty="0" smtClean="0">
                <a:solidFill>
                  <a:srgbClr val="FF0000"/>
                </a:solidFill>
              </a:rPr>
              <a:t>always aim for single copy semantics (</a:t>
            </a:r>
            <a:r>
              <a:rPr lang="en-US" dirty="0" err="1" smtClean="0">
                <a:solidFill>
                  <a:srgbClr val="FF0000"/>
                </a:solidFill>
              </a:rPr>
              <a:t>linearizability</a:t>
            </a:r>
            <a:r>
              <a:rPr lang="en-US" dirty="0" smtClean="0">
                <a:solidFill>
                  <a:srgbClr val="FF0000"/>
                </a:solidFill>
              </a:rPr>
              <a:t>)?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Comes at the expense of lower performance!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Latency vs. consistency tradeoff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E0038-495A-3640-B1E8-5E368810C5F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9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Consistency Spectrum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2199640" y="3322320"/>
            <a:ext cx="77724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  <a:effectLst/>
        </p:spPr>
      </p:cxnSp>
      <p:sp>
        <p:nvSpPr>
          <p:cNvPr id="5" name="TextBox 4"/>
          <p:cNvSpPr txBox="1"/>
          <p:nvPr/>
        </p:nvSpPr>
        <p:spPr>
          <a:xfrm>
            <a:off x="8676640" y="2712720"/>
            <a:ext cx="1665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Linearizability</a:t>
            </a:r>
            <a:endParaRPr 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745100" y="2712720"/>
            <a:ext cx="1317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Sequential</a:t>
            </a:r>
            <a:endParaRPr 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177475" y="2712720"/>
            <a:ext cx="877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Causal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854503" y="2712720"/>
            <a:ext cx="1103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Eventual</a:t>
            </a:r>
            <a:endParaRPr 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676640" y="3379410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1" dirty="0" smtClean="0">
                <a:solidFill>
                  <a:schemeClr val="accent6"/>
                </a:solidFill>
              </a:rPr>
              <a:t>Consistency</a:t>
            </a:r>
            <a:endParaRPr lang="en-US" sz="2000" b="0" i="1" dirty="0">
              <a:solidFill>
                <a:schemeClr val="accent6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86436" y="2484120"/>
            <a:ext cx="13853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Read-after-</a:t>
            </a:r>
          </a:p>
          <a:p>
            <a:pPr algn="ctr"/>
            <a:r>
              <a:rPr lang="en-US" sz="2000" b="1" dirty="0" smtClean="0"/>
              <a:t>write</a:t>
            </a:r>
            <a:endParaRPr lang="en-US" sz="2000" b="1" dirty="0"/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2199640" y="4160520"/>
            <a:ext cx="77724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7686040" y="4217610"/>
            <a:ext cx="2634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1" dirty="0" smtClean="0">
                <a:solidFill>
                  <a:schemeClr val="accent6"/>
                </a:solidFill>
              </a:rPr>
              <a:t>Ease </a:t>
            </a:r>
            <a:r>
              <a:rPr lang="en-US" sz="2000" b="0" i="1" smtClean="0">
                <a:solidFill>
                  <a:schemeClr val="accent6"/>
                </a:solidFill>
              </a:rPr>
              <a:t>of programming</a:t>
            </a:r>
            <a:endParaRPr lang="en-US" sz="2000" b="0" i="1" dirty="0">
              <a:solidFill>
                <a:schemeClr val="accent6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2199640" y="4922520"/>
            <a:ext cx="77724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9042092" y="4998720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1" smtClean="0">
                <a:solidFill>
                  <a:schemeClr val="accent6"/>
                </a:solidFill>
              </a:rPr>
              <a:t>Latency</a:t>
            </a:r>
            <a:endParaRPr lang="en-US" sz="2000" b="0" i="1" dirty="0">
              <a:solidFill>
                <a:schemeClr val="accent6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74920" y="5684520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No silver bullet!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E0038-495A-3640-B1E8-5E368810C5F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10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Causal 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Order of causally related writes must be preserved </a:t>
            </a:r>
            <a:r>
              <a:rPr lang="en-US" dirty="0" smtClean="0"/>
              <a:t>in values returned to reads</a:t>
            </a:r>
          </a:p>
          <a:p>
            <a:pPr lvl="1"/>
            <a:r>
              <a:rPr lang="en-US" dirty="0" smtClean="0"/>
              <a:t>If W1 </a:t>
            </a:r>
            <a:r>
              <a:rPr lang="en-US" dirty="0" smtClean="0">
                <a:sym typeface="Wingdings"/>
              </a:rPr>
              <a:t> W2, then if a read sees the effect of W2, it must see the effect of W1</a:t>
            </a:r>
          </a:p>
          <a:p>
            <a:pPr lvl="1"/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Example: Facebook newsfeed</a:t>
            </a:r>
          </a:p>
          <a:p>
            <a:pPr lvl="1"/>
            <a:r>
              <a:rPr lang="en-US" dirty="0" smtClean="0">
                <a:sym typeface="Wingdings"/>
              </a:rPr>
              <a:t>It is okay to not see all completed posts</a:t>
            </a:r>
          </a:p>
          <a:p>
            <a:pPr lvl="1"/>
            <a:r>
              <a:rPr lang="en-US" dirty="0" smtClean="0">
                <a:sym typeface="Wingdings"/>
              </a:rPr>
              <a:t>But! If you see a comment, you must see the corresponding post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Main benefit: </a:t>
            </a:r>
            <a:r>
              <a:rPr lang="en-US" dirty="0" smtClean="0">
                <a:solidFill>
                  <a:srgbClr val="00B0F0"/>
                </a:solidFill>
                <a:sym typeface="Wingdings"/>
              </a:rPr>
              <a:t>lazy sync between replicas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E0038-495A-3640-B1E8-5E368810C5F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9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Comparisons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876280" cy="4727575"/>
          </a:xfrm>
        </p:spPr>
        <p:txBody>
          <a:bodyPr>
            <a:normAutofit/>
          </a:bodyPr>
          <a:lstStyle/>
          <a:p>
            <a:r>
              <a:rPr lang="en-US" dirty="0" smtClean="0"/>
              <a:t>Causal vs. Sequential</a:t>
            </a:r>
          </a:p>
          <a:p>
            <a:pPr lvl="1"/>
            <a:r>
              <a:rPr lang="en-US" dirty="0" smtClean="0"/>
              <a:t>Sequential guarantees total ordering of all writes	</a:t>
            </a:r>
          </a:p>
          <a:p>
            <a:pPr lvl="2"/>
            <a:r>
              <a:rPr lang="en-US" dirty="0" smtClean="0"/>
              <a:t>Causal only orders related writes</a:t>
            </a:r>
          </a:p>
          <a:p>
            <a:pPr lvl="1"/>
            <a:r>
              <a:rPr lang="en-US" dirty="0" smtClean="0"/>
              <a:t>Sequential: if read sees effect of write, then all future reads see effect of write</a:t>
            </a:r>
          </a:p>
          <a:p>
            <a:pPr lvl="2"/>
            <a:r>
              <a:rPr lang="en-US" dirty="0" smtClean="0"/>
              <a:t>Causal: if you see effect of W2, then you see effect of W1 (no guarantee about going back in time)</a:t>
            </a:r>
          </a:p>
          <a:p>
            <a:pPr lvl="2"/>
            <a:endParaRPr lang="en-US" dirty="0"/>
          </a:p>
          <a:p>
            <a:r>
              <a:rPr lang="en-US" dirty="0" err="1" smtClean="0"/>
              <a:t>Linearizability</a:t>
            </a:r>
            <a:r>
              <a:rPr lang="en-US" dirty="0" smtClean="0"/>
              <a:t> vs. Sequential</a:t>
            </a:r>
          </a:p>
          <a:p>
            <a:pPr lvl="1"/>
            <a:r>
              <a:rPr lang="en-US" dirty="0" smtClean="0"/>
              <a:t>Sequential gives first two properties: strict write ordering and once value is read, no earlier value can be read</a:t>
            </a:r>
          </a:p>
          <a:p>
            <a:pPr lvl="1"/>
            <a:r>
              <a:rPr lang="en-US" dirty="0" smtClean="0"/>
              <a:t>Sequential omits third guarantee: once write happens, read will reflect it right away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E0038-495A-3640-B1E8-5E368810C5F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8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Case study: GFS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File System</a:t>
            </a:r>
          </a:p>
          <a:p>
            <a:pPr lvl="1"/>
            <a:r>
              <a:rPr lang="en-US" dirty="0" smtClean="0"/>
              <a:t>Distributed storage system tailored to Google’s workloads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E0038-495A-3640-B1E8-5E368810C5F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32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Linearizability</a:t>
            </a:r>
            <a:r>
              <a:rPr lang="en-US" dirty="0" smtClean="0"/>
              <a:t> with Locks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67978" y="3677186"/>
            <a:ext cx="1023036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Client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7815030" y="3683158"/>
            <a:ext cx="1490152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Replica 2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 bwMode="auto">
          <a:xfrm flipH="1">
            <a:off x="3391014" y="2864278"/>
            <a:ext cx="4416231" cy="89492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7804870" y="2602668"/>
            <a:ext cx="1490152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Replica 1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7828869" y="4777980"/>
            <a:ext cx="1490152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Replica 3</a:t>
            </a:r>
            <a:endParaRPr lang="en-US" sz="2800" dirty="0"/>
          </a:p>
        </p:txBody>
      </p:sp>
      <p:cxnSp>
        <p:nvCxnSpPr>
          <p:cNvPr id="10" name="Straight Arrow Connector 9"/>
          <p:cNvCxnSpPr/>
          <p:nvPr/>
        </p:nvCxnSpPr>
        <p:spPr bwMode="auto">
          <a:xfrm flipH="1" flipV="1">
            <a:off x="3391014" y="4114800"/>
            <a:ext cx="4450390" cy="92479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cxnSp>
        <p:nvCxnSpPr>
          <p:cNvPr id="12" name="Straight Arrow Connector 11"/>
          <p:cNvCxnSpPr>
            <a:endCxn id="4" idx="3"/>
          </p:cNvCxnSpPr>
          <p:nvPr/>
        </p:nvCxnSpPr>
        <p:spPr bwMode="auto">
          <a:xfrm flipH="1" flipV="1">
            <a:off x="3391014" y="3938796"/>
            <a:ext cx="4416231" cy="597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3649053" y="2174782"/>
            <a:ext cx="1979709" cy="523220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Lock service</a:t>
            </a:r>
            <a:endParaRPr lang="en-US" sz="2800" b="1" dirty="0"/>
          </a:p>
        </p:txBody>
      </p:sp>
      <p:cxnSp>
        <p:nvCxnSpPr>
          <p:cNvPr id="15" name="Straight Arrow Connector 14"/>
          <p:cNvCxnSpPr/>
          <p:nvPr/>
        </p:nvCxnSpPr>
        <p:spPr bwMode="auto">
          <a:xfrm flipV="1">
            <a:off x="2843460" y="2698002"/>
            <a:ext cx="1795447" cy="97918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dash"/>
            <a:round/>
            <a:headEnd type="triangle" w="lg" len="lg"/>
            <a:tailEnd type="triangle" w="lg" len="lg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2788056" y="5552517"/>
            <a:ext cx="77986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Alternate approach: client gets lock to perform write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>
                <a:solidFill>
                  <a:srgbClr val="FF0000"/>
                </a:solidFill>
              </a:rPr>
              <a:t>Problems?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Client failures!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E0038-495A-3640-B1E8-5E368810C5F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91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Lock with timeout</a:t>
            </a:r>
          </a:p>
          <a:p>
            <a:pPr lvl="1"/>
            <a:r>
              <a:rPr lang="en-US" dirty="0" smtClean="0"/>
              <a:t>If lease holder fails, not a problem because lease will expire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How to pick lease timeout value?</a:t>
            </a:r>
          </a:p>
          <a:p>
            <a:pPr lvl="1"/>
            <a:r>
              <a:rPr lang="en-US" dirty="0" smtClean="0"/>
              <a:t>Short timeout </a:t>
            </a:r>
            <a:r>
              <a:rPr lang="en-US" dirty="0" smtClean="0">
                <a:sym typeface="Wingdings"/>
              </a:rPr>
              <a:t> client needs to renew lease mid operation</a:t>
            </a:r>
          </a:p>
          <a:p>
            <a:pPr lvl="1"/>
            <a:r>
              <a:rPr lang="en-US" dirty="0" smtClean="0">
                <a:sym typeface="Wingdings"/>
              </a:rPr>
              <a:t>Long timeout  may unnecessarily block future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E0038-495A-3640-B1E8-5E368810C5F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44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Discrepancy in Lease Validity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67978" y="3677186"/>
            <a:ext cx="1023036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Client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815030" y="3683158"/>
            <a:ext cx="1490152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Replica 2</a:t>
            </a:r>
            <a:endParaRPr lang="en-US" sz="2800" dirty="0"/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>
            <a:off x="3391014" y="2864278"/>
            <a:ext cx="4416231" cy="89492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7804870" y="2602668"/>
            <a:ext cx="1490152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Replica 1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7828869" y="4777980"/>
            <a:ext cx="1490152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Replica 3</a:t>
            </a:r>
            <a:endParaRPr lang="en-US" sz="2800" dirty="0"/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 flipV="1">
            <a:off x="3391014" y="4114800"/>
            <a:ext cx="4450390" cy="92479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cxnSp>
        <p:nvCxnSpPr>
          <p:cNvPr id="10" name="Straight Arrow Connector 9"/>
          <p:cNvCxnSpPr>
            <a:endCxn id="6" idx="3"/>
          </p:cNvCxnSpPr>
          <p:nvPr/>
        </p:nvCxnSpPr>
        <p:spPr bwMode="auto">
          <a:xfrm flipH="1" flipV="1">
            <a:off x="3391014" y="3938796"/>
            <a:ext cx="4416231" cy="597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3565699" y="2174782"/>
            <a:ext cx="2146421" cy="523220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Lease service</a:t>
            </a:r>
            <a:endParaRPr lang="en-US" sz="2800" b="1" dirty="0"/>
          </a:p>
        </p:txBody>
      </p:sp>
      <p:cxnSp>
        <p:nvCxnSpPr>
          <p:cNvPr id="12" name="Straight Arrow Connector 11"/>
          <p:cNvCxnSpPr/>
          <p:nvPr/>
        </p:nvCxnSpPr>
        <p:spPr bwMode="auto">
          <a:xfrm flipV="1">
            <a:off x="2843460" y="2698002"/>
            <a:ext cx="1795447" cy="97918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dash"/>
            <a:round/>
            <a:headEnd type="triangle" w="lg" len="lg"/>
            <a:tailEnd type="triangle" w="lg" len="lg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1625600" y="5641969"/>
            <a:ext cx="9519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Scenario where the lease server and client differ about lease validity?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E0038-495A-3640-B1E8-5E368810C5F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03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Discrepancy in Lease Validity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Two potential causes for discrepancy:</a:t>
            </a:r>
          </a:p>
          <a:p>
            <a:pPr lvl="1"/>
            <a:r>
              <a:rPr lang="en-US" dirty="0" smtClean="0"/>
              <a:t>Clock at lease holder and lease service may have </a:t>
            </a:r>
            <a:r>
              <a:rPr lang="en-US" dirty="0" smtClean="0">
                <a:solidFill>
                  <a:srgbClr val="FF0000"/>
                </a:solidFill>
              </a:rPr>
              <a:t>different skew</a:t>
            </a:r>
          </a:p>
          <a:p>
            <a:pPr lvl="1"/>
            <a:r>
              <a:rPr lang="en-US" dirty="0" smtClean="0"/>
              <a:t>Message that grants lease may have </a:t>
            </a:r>
            <a:r>
              <a:rPr lang="en-US" dirty="0" smtClean="0">
                <a:solidFill>
                  <a:srgbClr val="FF0000"/>
                </a:solidFill>
              </a:rPr>
              <a:t>high network delay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How to account for potential discrepancy?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E0038-495A-3640-B1E8-5E368810C5F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015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Discrepancy in Lease Validity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67978" y="3677186"/>
            <a:ext cx="1023036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Client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815030" y="3683158"/>
            <a:ext cx="1490152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Replica 2</a:t>
            </a:r>
            <a:endParaRPr lang="en-US" sz="2800" dirty="0"/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>
            <a:off x="3391014" y="2864278"/>
            <a:ext cx="4416231" cy="89492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7804870" y="2602668"/>
            <a:ext cx="1490152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Replica 1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7828869" y="4777980"/>
            <a:ext cx="1490152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Replica 3</a:t>
            </a:r>
            <a:endParaRPr lang="en-US" sz="2800" dirty="0"/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 flipV="1">
            <a:off x="3391014" y="4114800"/>
            <a:ext cx="4450390" cy="92479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cxnSp>
        <p:nvCxnSpPr>
          <p:cNvPr id="10" name="Straight Arrow Connector 9"/>
          <p:cNvCxnSpPr>
            <a:endCxn id="8" idx="3"/>
          </p:cNvCxnSpPr>
          <p:nvPr/>
        </p:nvCxnSpPr>
        <p:spPr bwMode="auto">
          <a:xfrm flipH="1" flipV="1">
            <a:off x="3391014" y="3938796"/>
            <a:ext cx="4416231" cy="597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3565699" y="2174782"/>
            <a:ext cx="2146421" cy="523220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Lease service</a:t>
            </a:r>
            <a:endParaRPr lang="en-US" sz="2800" b="1" dirty="0"/>
          </a:p>
        </p:txBody>
      </p:sp>
      <p:cxnSp>
        <p:nvCxnSpPr>
          <p:cNvPr id="12" name="Straight Arrow Connector 11"/>
          <p:cNvCxnSpPr/>
          <p:nvPr/>
        </p:nvCxnSpPr>
        <p:spPr bwMode="auto">
          <a:xfrm flipV="1">
            <a:off x="2843460" y="2698002"/>
            <a:ext cx="1795447" cy="97918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dash"/>
            <a:round/>
            <a:headEnd type="triangle" w="lg" len="lg"/>
            <a:tailEnd type="triangle" w="lg" len="lg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flipH="1" flipV="1">
            <a:off x="4705298" y="2698002"/>
            <a:ext cx="3091787" cy="106119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dash"/>
            <a:round/>
            <a:headEnd type="triangle" w="lg" len="lg"/>
            <a:tailEnd type="triangle" w="lg" len="lg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2164080" y="5641969"/>
            <a:ext cx="862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Replica must check with lease service to confirm lease validity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E0038-495A-3640-B1E8-5E368810C5F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5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Primary </a:t>
            </a:r>
            <a:r>
              <a:rPr lang="en-US" smtClean="0"/>
              <a:t>Backup Replication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367978" y="3677186"/>
            <a:ext cx="1023036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Client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4861215" y="3677186"/>
            <a:ext cx="1521570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smtClean="0"/>
              <a:t>Primary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7807245" y="3683158"/>
            <a:ext cx="1241558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Backup</a:t>
            </a:r>
            <a:endParaRPr lang="en-US" sz="2800" dirty="0"/>
          </a:p>
        </p:txBody>
      </p:sp>
      <p:cxnSp>
        <p:nvCxnSpPr>
          <p:cNvPr id="19" name="Straight Arrow Connector 18"/>
          <p:cNvCxnSpPr/>
          <p:nvPr/>
        </p:nvCxnSpPr>
        <p:spPr bwMode="auto">
          <a:xfrm flipH="1">
            <a:off x="5529279" y="2864278"/>
            <a:ext cx="2277966" cy="78039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7807245" y="2602668"/>
            <a:ext cx="1241558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Backup</a:t>
            </a:r>
            <a:endParaRPr lang="en-US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7841404" y="4777980"/>
            <a:ext cx="1241558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Backup</a:t>
            </a:r>
            <a:endParaRPr lang="en-US" sz="2800" dirty="0"/>
          </a:p>
        </p:txBody>
      </p:sp>
      <p:cxnSp>
        <p:nvCxnSpPr>
          <p:cNvPr id="22" name="Straight Arrow Connector 21"/>
          <p:cNvCxnSpPr/>
          <p:nvPr/>
        </p:nvCxnSpPr>
        <p:spPr bwMode="auto">
          <a:xfrm flipH="1" flipV="1">
            <a:off x="5440502" y="4221014"/>
            <a:ext cx="2400902" cy="81857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 flipH="1">
            <a:off x="3413415" y="3938796"/>
            <a:ext cx="14478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cxnSp>
        <p:nvCxnSpPr>
          <p:cNvPr id="24" name="Straight Arrow Connector 23"/>
          <p:cNvCxnSpPr/>
          <p:nvPr/>
        </p:nvCxnSpPr>
        <p:spPr bwMode="auto">
          <a:xfrm flipH="1" flipV="1">
            <a:off x="6382785" y="3938796"/>
            <a:ext cx="1424460" cy="597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sp>
        <p:nvSpPr>
          <p:cNvPr id="25" name="Rectangle 24"/>
          <p:cNvSpPr/>
          <p:nvPr/>
        </p:nvSpPr>
        <p:spPr bwMode="auto">
          <a:xfrm>
            <a:off x="6688395" y="2319716"/>
            <a:ext cx="2743200" cy="3276600"/>
          </a:xfrm>
          <a:prstGeom prst="rect">
            <a:avLst/>
          </a:prstGeom>
          <a:noFill/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609682" y="2174782"/>
            <a:ext cx="2058449" cy="523220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View service</a:t>
            </a:r>
            <a:endParaRPr lang="en-US" sz="2800" b="1" dirty="0"/>
          </a:p>
        </p:txBody>
      </p:sp>
      <p:cxnSp>
        <p:nvCxnSpPr>
          <p:cNvPr id="27" name="Straight Arrow Connector 26"/>
          <p:cNvCxnSpPr/>
          <p:nvPr/>
        </p:nvCxnSpPr>
        <p:spPr bwMode="auto">
          <a:xfrm flipV="1">
            <a:off x="2843460" y="2698002"/>
            <a:ext cx="1795447" cy="97918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dash"/>
            <a:round/>
            <a:headEnd type="triangle" w="lg" len="lg"/>
            <a:tailEnd type="triangle" w="lg" len="lg"/>
          </a:ln>
          <a:effectLst/>
        </p:spPr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E0038-495A-3640-B1E8-5E368810C5F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49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Case study: GFS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65015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Google File System</a:t>
            </a:r>
          </a:p>
          <a:p>
            <a:pPr lvl="1"/>
            <a:r>
              <a:rPr lang="en-US" dirty="0" smtClean="0"/>
              <a:t>Distributed storage system tailored to Google’s workloads (mostly web crawling)</a:t>
            </a:r>
          </a:p>
          <a:p>
            <a:pPr lvl="1"/>
            <a:r>
              <a:rPr lang="en-US" dirty="0" smtClean="0"/>
              <a:t>Open-source version: Hadoop Distributed File System (HDFS)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Workload characteristics:</a:t>
            </a:r>
          </a:p>
          <a:p>
            <a:pPr lvl="1"/>
            <a:r>
              <a:rPr lang="en-US" dirty="0" smtClean="0"/>
              <a:t>Multi-GB files</a:t>
            </a:r>
          </a:p>
          <a:p>
            <a:pPr lvl="1"/>
            <a:r>
              <a:rPr lang="en-US" dirty="0" smtClean="0"/>
              <a:t>Files are mostly appended to</a:t>
            </a:r>
          </a:p>
          <a:p>
            <a:pPr lvl="1"/>
            <a:r>
              <a:rPr lang="en-US" dirty="0" smtClean="0"/>
              <a:t>Failures are extremely common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E0038-495A-3640-B1E8-5E368810C5F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0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Case study: GFS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65015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Google File System</a:t>
            </a:r>
          </a:p>
          <a:p>
            <a:pPr lvl="1"/>
            <a:r>
              <a:rPr lang="en-US" dirty="0" smtClean="0"/>
              <a:t>Distributed storage system tailored to Google’s workloads (mostly web crawling)</a:t>
            </a:r>
          </a:p>
          <a:p>
            <a:pPr lvl="1"/>
            <a:r>
              <a:rPr lang="en-US" dirty="0" smtClean="0"/>
              <a:t>Open-source version: Hadoop Distributed File System (HDFS)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Workload characteristics:</a:t>
            </a:r>
          </a:p>
          <a:p>
            <a:pPr lvl="1"/>
            <a:r>
              <a:rPr lang="en-US" dirty="0" smtClean="0"/>
              <a:t>Multi-GB files</a:t>
            </a:r>
          </a:p>
          <a:p>
            <a:pPr lvl="1"/>
            <a:r>
              <a:rPr lang="en-US" dirty="0" smtClean="0"/>
              <a:t>Files are mostly appended to</a:t>
            </a:r>
          </a:p>
          <a:p>
            <a:pPr lvl="1"/>
            <a:r>
              <a:rPr lang="en-US" dirty="0" smtClean="0"/>
              <a:t>Failures are extremely common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E0038-495A-3640-B1E8-5E368810C5F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9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GFS: high-level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Files are split into </a:t>
            </a:r>
            <a:r>
              <a:rPr lang="en-US" dirty="0" smtClean="0">
                <a:solidFill>
                  <a:srgbClr val="00B0F0"/>
                </a:solidFill>
              </a:rPr>
              <a:t>64 MB chunks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Every chunk is </a:t>
            </a:r>
            <a:r>
              <a:rPr lang="en-US" dirty="0" smtClean="0">
                <a:solidFill>
                  <a:srgbClr val="00B0F0"/>
                </a:solidFill>
              </a:rPr>
              <a:t>replicated on three randomly selected machines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00B0F0"/>
                </a:solidFill>
              </a:rPr>
              <a:t>central </a:t>
            </a:r>
            <a:r>
              <a:rPr lang="en-US" dirty="0" err="1" smtClean="0">
                <a:solidFill>
                  <a:srgbClr val="00B0F0"/>
                </a:solidFill>
              </a:rPr>
              <a:t>chunkmaster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 smtClean="0"/>
              <a:t>server picks (and knows) where every replica of every chunk is stored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E0038-495A-3640-B1E8-5E368810C5F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8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GFS: overview</a:t>
            </a:r>
            <a:endParaRPr lang="en-US" dirty="0"/>
          </a:p>
        </p:txBody>
      </p:sp>
      <p:pic>
        <p:nvPicPr>
          <p:cNvPr id="4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80" y="1925371"/>
            <a:ext cx="9412530" cy="363214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E0038-495A-3640-B1E8-5E368810C5F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07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GFS: replication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367978" y="3552491"/>
            <a:ext cx="1023036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Client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4861215" y="3552491"/>
            <a:ext cx="1521570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smtClean="0"/>
              <a:t>Primary</a:t>
            </a:r>
            <a:endParaRPr lang="en-US" sz="2800" dirty="0"/>
          </a:p>
        </p:txBody>
      </p:sp>
      <p:cxnSp>
        <p:nvCxnSpPr>
          <p:cNvPr id="16" name="Straight Arrow Connector 15"/>
          <p:cNvCxnSpPr/>
          <p:nvPr/>
        </p:nvCxnSpPr>
        <p:spPr bwMode="auto">
          <a:xfrm flipH="1">
            <a:off x="5529279" y="2739583"/>
            <a:ext cx="2277966" cy="78039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7807245" y="2477973"/>
            <a:ext cx="1241558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Backup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7841404" y="4653285"/>
            <a:ext cx="1241558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Backup</a:t>
            </a:r>
            <a:endParaRPr lang="en-US" sz="2800" dirty="0"/>
          </a:p>
        </p:txBody>
      </p:sp>
      <p:cxnSp>
        <p:nvCxnSpPr>
          <p:cNvPr id="19" name="Straight Arrow Connector 18"/>
          <p:cNvCxnSpPr/>
          <p:nvPr/>
        </p:nvCxnSpPr>
        <p:spPr bwMode="auto">
          <a:xfrm flipH="1" flipV="1">
            <a:off x="5440502" y="4096319"/>
            <a:ext cx="2400902" cy="81857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 flipH="1">
            <a:off x="3413415" y="3814101"/>
            <a:ext cx="14478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3556850" y="2050087"/>
            <a:ext cx="2164119" cy="523220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 smtClean="0"/>
              <a:t>Chunkmaster</a:t>
            </a:r>
            <a:endParaRPr lang="en-US" sz="2800" b="1" dirty="0"/>
          </a:p>
        </p:txBody>
      </p:sp>
      <p:cxnSp>
        <p:nvCxnSpPr>
          <p:cNvPr id="24" name="Straight Arrow Connector 23"/>
          <p:cNvCxnSpPr/>
          <p:nvPr/>
        </p:nvCxnSpPr>
        <p:spPr bwMode="auto">
          <a:xfrm flipV="1">
            <a:off x="2843460" y="2573307"/>
            <a:ext cx="1795447" cy="97918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dash"/>
            <a:round/>
            <a:headEnd type="triangle" w="lg" len="lg"/>
            <a:tailEnd type="triangle" w="lg" len="lg"/>
          </a:ln>
          <a:effectLst/>
        </p:spPr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E0038-495A-3640-B1E8-5E368810C5F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67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GFS: replication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6120" y="5501244"/>
            <a:ext cx="11211560" cy="1604963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Challenge due to large writes</a:t>
            </a:r>
            <a:r>
              <a:rPr lang="en-US" dirty="0" smtClean="0"/>
              <a:t>: high latency when writing to distant primary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How to optimize write performance?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67978" y="3513710"/>
            <a:ext cx="1023036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Client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4861215" y="3513710"/>
            <a:ext cx="1521570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smtClean="0"/>
              <a:t>Primary</a:t>
            </a:r>
            <a:endParaRPr lang="en-US" sz="2800" dirty="0"/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>
            <a:off x="5529279" y="2700802"/>
            <a:ext cx="2277966" cy="78039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7807245" y="2439192"/>
            <a:ext cx="1241558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Backup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7841404" y="4614504"/>
            <a:ext cx="1241558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Backup</a:t>
            </a:r>
            <a:endParaRPr lang="en-US" sz="2800" dirty="0"/>
          </a:p>
        </p:txBody>
      </p:sp>
      <p:cxnSp>
        <p:nvCxnSpPr>
          <p:cNvPr id="18" name="Straight Arrow Connector 17"/>
          <p:cNvCxnSpPr/>
          <p:nvPr/>
        </p:nvCxnSpPr>
        <p:spPr bwMode="auto">
          <a:xfrm flipH="1" flipV="1">
            <a:off x="5440502" y="4057538"/>
            <a:ext cx="2400902" cy="81857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 flipH="1">
            <a:off x="3413415" y="3775320"/>
            <a:ext cx="14478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3556850" y="2011306"/>
            <a:ext cx="2164119" cy="523220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 smtClean="0"/>
              <a:t>Chunkmaster</a:t>
            </a:r>
            <a:endParaRPr lang="en-US" sz="2800" b="1" dirty="0"/>
          </a:p>
        </p:txBody>
      </p:sp>
      <p:cxnSp>
        <p:nvCxnSpPr>
          <p:cNvPr id="21" name="Straight Arrow Connector 20"/>
          <p:cNvCxnSpPr/>
          <p:nvPr/>
        </p:nvCxnSpPr>
        <p:spPr bwMode="auto">
          <a:xfrm flipV="1">
            <a:off x="2843460" y="2534526"/>
            <a:ext cx="1795447" cy="97918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dash"/>
            <a:round/>
            <a:headEnd type="triangle" w="lg" len="lg"/>
            <a:tailEnd type="triangle" w="lg" len="lg"/>
          </a:ln>
          <a:effectLst/>
        </p:spPr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E0038-495A-3640-B1E8-5E368810C5F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75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GFS: replication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6120" y="5501244"/>
            <a:ext cx="11211560" cy="1604963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Challenge due to large writes</a:t>
            </a:r>
            <a:r>
              <a:rPr lang="en-US" dirty="0" smtClean="0"/>
              <a:t>: high latency when writing to distant primary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How to optimize write performance?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67978" y="3513710"/>
            <a:ext cx="1023036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Client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4861215" y="3513710"/>
            <a:ext cx="1521570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smtClean="0"/>
              <a:t>Primary</a:t>
            </a:r>
            <a:endParaRPr lang="en-US" sz="2800" dirty="0"/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>
            <a:off x="5529279" y="2700802"/>
            <a:ext cx="2277966" cy="78039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7807245" y="2439192"/>
            <a:ext cx="1241558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Backup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7841404" y="4614504"/>
            <a:ext cx="1241558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Backup</a:t>
            </a:r>
            <a:endParaRPr lang="en-US" sz="2800" dirty="0"/>
          </a:p>
        </p:txBody>
      </p:sp>
      <p:cxnSp>
        <p:nvCxnSpPr>
          <p:cNvPr id="18" name="Straight Arrow Connector 17"/>
          <p:cNvCxnSpPr/>
          <p:nvPr/>
        </p:nvCxnSpPr>
        <p:spPr bwMode="auto">
          <a:xfrm flipH="1" flipV="1">
            <a:off x="5440502" y="4057538"/>
            <a:ext cx="2400902" cy="81857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 flipH="1">
            <a:off x="3413415" y="3775320"/>
            <a:ext cx="14478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3556850" y="2011306"/>
            <a:ext cx="2164119" cy="523220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 smtClean="0"/>
              <a:t>Chunkmaster</a:t>
            </a:r>
            <a:endParaRPr lang="en-US" sz="2800" b="1" dirty="0"/>
          </a:p>
        </p:txBody>
      </p:sp>
      <p:cxnSp>
        <p:nvCxnSpPr>
          <p:cNvPr id="21" name="Straight Arrow Connector 20"/>
          <p:cNvCxnSpPr/>
          <p:nvPr/>
        </p:nvCxnSpPr>
        <p:spPr bwMode="auto">
          <a:xfrm flipV="1">
            <a:off x="2843460" y="2534526"/>
            <a:ext cx="1795447" cy="97918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dash"/>
            <a:round/>
            <a:headEnd type="triangle" w="lg" len="lg"/>
            <a:tailEnd type="triangle" w="lg" len="lg"/>
          </a:ln>
          <a:effectLst/>
        </p:spPr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E0038-495A-3640-B1E8-5E368810C5F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54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GFS: data flow vs. control flow</a:t>
            </a:r>
            <a:endParaRPr lang="en-US" dirty="0"/>
          </a:p>
        </p:txBody>
      </p:sp>
      <p:pic>
        <p:nvPicPr>
          <p:cNvPr id="4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157" y="1427479"/>
            <a:ext cx="6074923" cy="5193253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E0038-495A-3640-B1E8-5E368810C5F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09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GFS: data flow vs. control flow</a:t>
            </a:r>
            <a:endParaRPr lang="en-US" dirty="0"/>
          </a:p>
        </p:txBody>
      </p:sp>
      <p:pic>
        <p:nvPicPr>
          <p:cNvPr id="4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157" y="1427479"/>
            <a:ext cx="6074923" cy="5193253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E0038-495A-3640-B1E8-5E368810C5F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6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GFS: handling server failures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8855"/>
          </a:xfrm>
        </p:spPr>
        <p:txBody>
          <a:bodyPr>
            <a:normAutofit/>
          </a:bodyPr>
          <a:lstStyle/>
          <a:p>
            <a:r>
              <a:rPr lang="en-US" dirty="0" err="1" smtClean="0"/>
              <a:t>Chunkmaster</a:t>
            </a:r>
            <a:r>
              <a:rPr lang="en-US" dirty="0" smtClean="0"/>
              <a:t> grants </a:t>
            </a:r>
            <a:r>
              <a:rPr lang="en-US" dirty="0" smtClean="0">
                <a:solidFill>
                  <a:srgbClr val="00B0F0"/>
                </a:solidFill>
              </a:rPr>
              <a:t>60 second leases </a:t>
            </a:r>
            <a:r>
              <a:rPr lang="en-US" dirty="0" smtClean="0"/>
              <a:t>to primary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Utility of lease?</a:t>
            </a:r>
          </a:p>
          <a:p>
            <a:pPr lvl="1"/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What if lease expires in the midst of a write?</a:t>
            </a:r>
          </a:p>
          <a:p>
            <a:pPr lvl="1"/>
            <a:r>
              <a:rPr lang="en-US" dirty="0" smtClean="0"/>
              <a:t>Primary must renew lease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B0F0"/>
                </a:solidFill>
              </a:rPr>
              <a:t>New version number upon lease renewal</a:t>
            </a:r>
          </a:p>
          <a:p>
            <a:pPr lvl="1"/>
            <a:r>
              <a:rPr lang="en-US" dirty="0"/>
              <a:t>Replicas locally log version number (helps detect stale replicas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E0038-495A-3640-B1E8-5E368810C5F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7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View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monitor primary and backups to detect when to change view</a:t>
            </a:r>
          </a:p>
          <a:p>
            <a:pPr lvl="1"/>
            <a:r>
              <a:rPr lang="en-US" dirty="0" smtClean="0"/>
              <a:t>Change only </a:t>
            </a:r>
            <a:r>
              <a:rPr lang="en-US" dirty="0" smtClean="0">
                <a:solidFill>
                  <a:srgbClr val="00B0F0"/>
                </a:solidFill>
              </a:rPr>
              <a:t>after primary has acknowledged current view</a:t>
            </a:r>
          </a:p>
          <a:p>
            <a:pPr lvl="1"/>
            <a:r>
              <a:rPr lang="en-US" dirty="0" smtClean="0"/>
              <a:t>Primary sends acknowledgement </a:t>
            </a:r>
            <a:r>
              <a:rPr lang="en-US" dirty="0" smtClean="0">
                <a:solidFill>
                  <a:srgbClr val="00B0F0"/>
                </a:solidFill>
              </a:rPr>
              <a:t>only after syncing with all backups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Scaling the view service</a:t>
            </a:r>
          </a:p>
          <a:p>
            <a:pPr lvl="1"/>
            <a:r>
              <a:rPr lang="en-US" dirty="0" smtClean="0"/>
              <a:t>Clients </a:t>
            </a:r>
            <a:r>
              <a:rPr lang="en-US" dirty="0" smtClean="0">
                <a:solidFill>
                  <a:srgbClr val="00B0F0"/>
                </a:solidFill>
              </a:rPr>
              <a:t>cache view </a:t>
            </a:r>
            <a:r>
              <a:rPr lang="en-US" dirty="0" smtClean="0"/>
              <a:t>(don’t send request to service each time)</a:t>
            </a:r>
          </a:p>
          <a:p>
            <a:pPr lvl="1"/>
            <a:r>
              <a:rPr lang="en-US" dirty="0" smtClean="0"/>
              <a:t>Challenge: </a:t>
            </a:r>
            <a:r>
              <a:rPr lang="en-US" dirty="0" smtClean="0">
                <a:solidFill>
                  <a:srgbClr val="FF0000"/>
                </a:solidFill>
              </a:rPr>
              <a:t>split brain scenario</a:t>
            </a:r>
          </a:p>
          <a:p>
            <a:pPr lvl="2"/>
            <a:r>
              <a:rPr lang="en-US" dirty="0" smtClean="0"/>
              <a:t>Primary must check with backups before serving client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E0038-495A-3640-B1E8-5E368810C5F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GFS: handling server failures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8855"/>
          </a:xfrm>
        </p:spPr>
        <p:txBody>
          <a:bodyPr>
            <a:normAutofit/>
          </a:bodyPr>
          <a:lstStyle/>
          <a:p>
            <a:r>
              <a:rPr lang="en-US" dirty="0" err="1" smtClean="0"/>
              <a:t>Chunkmaster</a:t>
            </a:r>
            <a:r>
              <a:rPr lang="en-US" dirty="0" smtClean="0"/>
              <a:t> grants </a:t>
            </a:r>
            <a:r>
              <a:rPr lang="en-US" dirty="0" smtClean="0">
                <a:solidFill>
                  <a:srgbClr val="00B0F0"/>
                </a:solidFill>
              </a:rPr>
              <a:t>60 second leases </a:t>
            </a:r>
            <a:r>
              <a:rPr lang="en-US" dirty="0" smtClean="0"/>
              <a:t>to primary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Utility of lease?</a:t>
            </a:r>
          </a:p>
          <a:p>
            <a:pPr lvl="1"/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What if lease expires in the midst of a write?</a:t>
            </a:r>
          </a:p>
          <a:p>
            <a:pPr lvl="1"/>
            <a:r>
              <a:rPr lang="en-US" dirty="0" smtClean="0"/>
              <a:t>Primary must renew lease</a:t>
            </a:r>
          </a:p>
          <a:p>
            <a:pPr lvl="1"/>
            <a:endParaRPr lang="en-US" dirty="0" smtClean="0"/>
          </a:p>
          <a:p>
            <a:r>
              <a:rPr lang="en-US" dirty="0" smtClean="0">
                <a:solidFill>
                  <a:srgbClr val="00B0F0"/>
                </a:solidFill>
              </a:rPr>
              <a:t>New version number upon lease renewal</a:t>
            </a:r>
          </a:p>
          <a:p>
            <a:pPr lvl="1"/>
            <a:r>
              <a:rPr lang="en-US" dirty="0" smtClean="0"/>
              <a:t>Replicas locally log version number (helps detect stale replicas)</a:t>
            </a:r>
          </a:p>
          <a:p>
            <a:pPr lvl="1"/>
            <a:endParaRPr lang="en-US" dirty="0"/>
          </a:p>
          <a:p>
            <a:r>
              <a:rPr lang="en-US" dirty="0" smtClean="0"/>
              <a:t>Store </a:t>
            </a:r>
            <a:r>
              <a:rPr lang="en-US" dirty="0" smtClean="0">
                <a:solidFill>
                  <a:srgbClr val="00B0F0"/>
                </a:solidFill>
              </a:rPr>
              <a:t>checksums</a:t>
            </a:r>
            <a:r>
              <a:rPr lang="en-US" dirty="0" smtClean="0"/>
              <a:t> to detect corrupted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E0038-495A-3640-B1E8-5E368810C5F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7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Next time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Paxos</a:t>
            </a:r>
            <a:r>
              <a:rPr lang="en-US" dirty="0" smtClean="0"/>
              <a:t>-based RSM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E0038-495A-3640-B1E8-5E368810C5F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5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Example: bank database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489" y="1778050"/>
            <a:ext cx="7354233" cy="4560985"/>
          </a:xfrm>
          <a:prstGeom prst="rect">
            <a:avLst/>
          </a:prstGeom>
        </p:spPr>
      </p:pic>
      <p:sp>
        <p:nvSpPr>
          <p:cNvPr id="5" name="Can 4"/>
          <p:cNvSpPr/>
          <p:nvPr/>
        </p:nvSpPr>
        <p:spPr>
          <a:xfrm>
            <a:off x="3182736" y="3863948"/>
            <a:ext cx="729857" cy="833220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Can 5"/>
          <p:cNvSpPr/>
          <p:nvPr/>
        </p:nvSpPr>
        <p:spPr>
          <a:xfrm>
            <a:off x="9170124" y="3253041"/>
            <a:ext cx="732871" cy="836661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224044" y="1861177"/>
            <a:ext cx="8299866" cy="3937051"/>
            <a:chOff x="1481876" y="3133478"/>
            <a:chExt cx="5427678" cy="2467993"/>
          </a:xfrm>
        </p:grpSpPr>
        <p:sp>
          <p:nvSpPr>
            <p:cNvPr id="8" name="Smiley Face 7"/>
            <p:cNvSpPr/>
            <p:nvPr/>
          </p:nvSpPr>
          <p:spPr>
            <a:xfrm>
              <a:off x="2315705" y="3179067"/>
              <a:ext cx="393700" cy="388158"/>
            </a:xfrm>
            <a:prstGeom prst="smileyFac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81876" y="3133478"/>
              <a:ext cx="682640" cy="4051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  <a:latin typeface="Arial" charset="0"/>
                  <a:ea typeface="Arial" charset="0"/>
                  <a:cs typeface="Arial" charset="0"/>
                </a:rPr>
                <a:t>“Deposit</a:t>
              </a:r>
            </a:p>
            <a:p>
              <a:r>
                <a:rPr lang="en-US" dirty="0" smtClean="0">
                  <a:solidFill>
                    <a:srgbClr val="00B0F0"/>
                  </a:solidFill>
                  <a:latin typeface="Arial" charset="0"/>
                  <a:ea typeface="Arial" charset="0"/>
                  <a:cs typeface="Arial" charset="0"/>
                </a:rPr>
                <a:t>$100”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39289" y="5196310"/>
              <a:ext cx="570265" cy="40516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  <a:latin typeface="Arial" charset="0"/>
                  <a:ea typeface="Arial" charset="0"/>
                  <a:cs typeface="Arial" charset="0"/>
                </a:rPr>
                <a:t>“Pay 1%</a:t>
              </a:r>
            </a:p>
            <a:p>
              <a:r>
                <a:rPr lang="en-US" dirty="0" smtClean="0">
                  <a:solidFill>
                    <a:srgbClr val="00B0F0"/>
                  </a:solidFill>
                  <a:latin typeface="Arial" charset="0"/>
                  <a:ea typeface="Arial" charset="0"/>
                  <a:cs typeface="Arial" charset="0"/>
                </a:rPr>
                <a:t>interest”</a:t>
              </a:r>
            </a:p>
          </p:txBody>
        </p:sp>
        <p:sp>
          <p:nvSpPr>
            <p:cNvPr id="11" name="Smiley Face 10"/>
            <p:cNvSpPr/>
            <p:nvPr/>
          </p:nvSpPr>
          <p:spPr>
            <a:xfrm>
              <a:off x="5838706" y="5194163"/>
              <a:ext cx="393700" cy="388158"/>
            </a:xfrm>
            <a:prstGeom prst="smileyFac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dirty="0">
                <a:solidFill>
                  <a:schemeClr val="tx1"/>
                </a:solidFill>
                <a:latin typeface="+mn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984354" y="3658018"/>
            <a:ext cx="1481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$1,000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168127" y="3068375"/>
            <a:ext cx="1481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$1,000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3465413" y="2553110"/>
            <a:ext cx="277120" cy="1289574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3912593" y="4276041"/>
            <a:ext cx="4973804" cy="1182034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912593" y="3473352"/>
            <a:ext cx="5257531" cy="61635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724883" y="4648228"/>
            <a:ext cx="1111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Primary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578226" y="4099792"/>
            <a:ext cx="1111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Backup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E0038-495A-3640-B1E8-5E368810C5F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62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Primary Backup Sync</a:t>
            </a:r>
            <a:endParaRPr lang="en-US" dirty="0"/>
          </a:p>
        </p:txBody>
      </p:sp>
      <p:sp>
        <p:nvSpPr>
          <p:cNvPr id="4" name="Process 3"/>
          <p:cNvSpPr/>
          <p:nvPr/>
        </p:nvSpPr>
        <p:spPr>
          <a:xfrm>
            <a:off x="2153920" y="1793240"/>
            <a:ext cx="634637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</a:t>
            </a:r>
            <a:r>
              <a:rPr lang="en-US" sz="2400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Process 4"/>
          <p:cNvSpPr/>
          <p:nvPr/>
        </p:nvSpPr>
        <p:spPr>
          <a:xfrm>
            <a:off x="2153920" y="2892000"/>
            <a:ext cx="634637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</a:t>
            </a:r>
            <a:r>
              <a:rPr lang="en-US" sz="2400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Process 5"/>
          <p:cNvSpPr/>
          <p:nvPr/>
        </p:nvSpPr>
        <p:spPr>
          <a:xfrm>
            <a:off x="2153920" y="3958800"/>
            <a:ext cx="634637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788549" y="3136022"/>
            <a:ext cx="7213971" cy="1598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1" idx="3"/>
          </p:cNvCxnSpPr>
          <p:nvPr/>
        </p:nvCxnSpPr>
        <p:spPr>
          <a:xfrm>
            <a:off x="2788550" y="2083970"/>
            <a:ext cx="7213971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819273" y="4249530"/>
            <a:ext cx="7183248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819273" y="5360570"/>
            <a:ext cx="7183248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ocess 11"/>
          <p:cNvSpPr/>
          <p:nvPr/>
        </p:nvSpPr>
        <p:spPr>
          <a:xfrm>
            <a:off x="2153920" y="5069840"/>
            <a:ext cx="634637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068320" y="2105636"/>
            <a:ext cx="1210994" cy="2154029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820920" y="3166749"/>
            <a:ext cx="256115" cy="1076936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8783320" y="2114965"/>
            <a:ext cx="838200" cy="2149580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7514741" y="3136345"/>
            <a:ext cx="201779" cy="1103051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516120" y="4250656"/>
            <a:ext cx="1508156" cy="1094900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6845424" y="4231640"/>
            <a:ext cx="201779" cy="1103051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278120" y="4248589"/>
            <a:ext cx="134341" cy="1109913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124341" y="4231640"/>
            <a:ext cx="201779" cy="110305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482375" y="2319640"/>
            <a:ext cx="12538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“Deposit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$100”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55779" y="3344382"/>
            <a:ext cx="1053173" cy="70788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“Pay 1%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interest”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875981" y="3859904"/>
            <a:ext cx="96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$1,000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861785" y="4993640"/>
            <a:ext cx="96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$1,000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005082" y="5348495"/>
            <a:ext cx="800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$1,110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973765" y="4231640"/>
            <a:ext cx="788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$1,111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E0038-495A-3640-B1E8-5E368810C5F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7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5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Ordering of Updates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RSM rule: </a:t>
            </a:r>
            <a:r>
              <a:rPr lang="en-US" dirty="0" smtClean="0">
                <a:solidFill>
                  <a:srgbClr val="00B0F0"/>
                </a:solidFill>
              </a:rPr>
              <a:t>all updates must be applied in same order at all replicas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External view: </a:t>
            </a:r>
            <a:r>
              <a:rPr lang="en-US" dirty="0" smtClean="0">
                <a:solidFill>
                  <a:srgbClr val="00B0F0"/>
                </a:solidFill>
              </a:rPr>
              <a:t>total ordering of writes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Primary effectively </a:t>
            </a:r>
            <a:r>
              <a:rPr lang="en-US" dirty="0" smtClean="0">
                <a:solidFill>
                  <a:srgbClr val="00B0F0"/>
                </a:solidFill>
              </a:rPr>
              <a:t>serializes all writes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E0038-495A-3640-B1E8-5E368810C5F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1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Handling Reads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69335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Can backups serve reads?</a:t>
            </a:r>
          </a:p>
          <a:p>
            <a:pPr lvl="1"/>
            <a:r>
              <a:rPr lang="en-US" dirty="0" smtClean="0"/>
              <a:t>Reduces load on primary</a:t>
            </a:r>
          </a:p>
          <a:p>
            <a:pPr lvl="1"/>
            <a:r>
              <a:rPr lang="en-US" dirty="0" smtClean="0"/>
              <a:t>Assume no split brain</a:t>
            </a:r>
          </a:p>
          <a:p>
            <a:pPr lvl="1"/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What if primary’s state is ahead of backup?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What if backup’s state is ahead of primary?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E0038-495A-3640-B1E8-5E368810C5F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2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Handling Reads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Can backups serve reads?</a:t>
            </a:r>
          </a:p>
          <a:p>
            <a:pPr lvl="1"/>
            <a:r>
              <a:rPr lang="en-US" dirty="0" smtClean="0"/>
              <a:t>Reduces load on primary</a:t>
            </a:r>
          </a:p>
          <a:p>
            <a:pPr lvl="1"/>
            <a:r>
              <a:rPr lang="en-US" dirty="0" smtClean="0"/>
              <a:t>Assume no split brain</a:t>
            </a:r>
          </a:p>
          <a:p>
            <a:pPr lvl="1"/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What if primary’s state is ahead of backup?</a:t>
            </a:r>
          </a:p>
          <a:p>
            <a:pPr lvl="1"/>
            <a:r>
              <a:rPr lang="en-US" dirty="0" smtClean="0"/>
              <a:t>Updates to primary are not yet externally visible</a:t>
            </a:r>
          </a:p>
          <a:p>
            <a:pPr lvl="1"/>
            <a:r>
              <a:rPr lang="en-US" dirty="0" smtClean="0"/>
              <a:t>Effect of read equivalent to if primary fails at this point</a:t>
            </a:r>
          </a:p>
          <a:p>
            <a:pPr lvl="1"/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What if backup’s state is ahead of primary?</a:t>
            </a:r>
          </a:p>
          <a:p>
            <a:pPr lvl="1"/>
            <a:r>
              <a:rPr lang="en-US" dirty="0" smtClean="0"/>
              <a:t>Different backups may not be in sync</a:t>
            </a:r>
          </a:p>
          <a:p>
            <a:pPr lvl="1"/>
            <a:r>
              <a:rPr lang="en-US" dirty="0" smtClean="0"/>
              <a:t>Primary may get replaced before backups apply update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36587" y="4816354"/>
            <a:ext cx="474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1026" name="Picture 2" descr="mage result for green check ma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984" y="3637276"/>
            <a:ext cx="575280" cy="59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E0038-495A-3640-B1E8-5E368810C5F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8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3483</TotalTime>
  <Words>1253</Words>
  <Application>Microsoft Macintosh PowerPoint</Application>
  <PresentationFormat>Widescreen</PresentationFormat>
  <Paragraphs>411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Calibri</vt:lpstr>
      <vt:lpstr>Calibri Light</vt:lpstr>
      <vt:lpstr>Mangal</vt:lpstr>
      <vt:lpstr>Wingdings</vt:lpstr>
      <vt:lpstr>Arial</vt:lpstr>
      <vt:lpstr>Office Theme</vt:lpstr>
      <vt:lpstr>CS188: Distributed Systems Lecture 7</vt:lpstr>
      <vt:lpstr>Today’s agenda</vt:lpstr>
      <vt:lpstr>Primary Backup Replication</vt:lpstr>
      <vt:lpstr>View service</vt:lpstr>
      <vt:lpstr>Example: bank database</vt:lpstr>
      <vt:lpstr>Primary Backup Sync</vt:lpstr>
      <vt:lpstr>Ordering of Updates</vt:lpstr>
      <vt:lpstr>Handling Reads</vt:lpstr>
      <vt:lpstr>Handling Reads</vt:lpstr>
      <vt:lpstr>Reads: Primary vs. Backup</vt:lpstr>
      <vt:lpstr>Reads: Primary vs. Backup</vt:lpstr>
      <vt:lpstr>Desired Properties</vt:lpstr>
      <vt:lpstr>Desired Properties</vt:lpstr>
      <vt:lpstr>Reads relative to Writes</vt:lpstr>
      <vt:lpstr>Reads relative to Writes</vt:lpstr>
      <vt:lpstr>Linearizability</vt:lpstr>
      <vt:lpstr>Consistency Spectrum</vt:lpstr>
      <vt:lpstr>Consistency Spectrum</vt:lpstr>
      <vt:lpstr>Consistency Spectrum</vt:lpstr>
      <vt:lpstr>Why weaken consistency?</vt:lpstr>
      <vt:lpstr>Consistency Spectrum</vt:lpstr>
      <vt:lpstr>Causal Consistency</vt:lpstr>
      <vt:lpstr>Comparisons</vt:lpstr>
      <vt:lpstr>Case study: GFS</vt:lpstr>
      <vt:lpstr>Linearizability with Locks</vt:lpstr>
      <vt:lpstr>Lease</vt:lpstr>
      <vt:lpstr>Discrepancy in Lease Validity</vt:lpstr>
      <vt:lpstr>Discrepancy in Lease Validity</vt:lpstr>
      <vt:lpstr>Discrepancy in Lease Validity</vt:lpstr>
      <vt:lpstr>Case study: GFS</vt:lpstr>
      <vt:lpstr>Case study: GFS</vt:lpstr>
      <vt:lpstr>GFS: high-level design</vt:lpstr>
      <vt:lpstr>GFS: overview</vt:lpstr>
      <vt:lpstr>GFS: replication</vt:lpstr>
      <vt:lpstr>GFS: replication</vt:lpstr>
      <vt:lpstr>GFS: replication</vt:lpstr>
      <vt:lpstr>GFS: data flow vs. control flow</vt:lpstr>
      <vt:lpstr>GFS: data flow vs. control flow</vt:lpstr>
      <vt:lpstr>GFS: handling server failures</vt:lpstr>
      <vt:lpstr>GFS: handling server failures</vt:lpstr>
      <vt:lpstr>Next time…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CS188: Distributed Systems Lecture 7</dc:title>
  <dc:creator>Microsoft Office User</dc:creator>
  <cp:lastModifiedBy>Microsoft Office User</cp:lastModifiedBy>
  <cp:revision>27</cp:revision>
  <dcterms:created xsi:type="dcterms:W3CDTF">2019-03-19T01:24:38Z</dcterms:created>
  <dcterms:modified xsi:type="dcterms:W3CDTF">2019-04-22T15:46:00Z</dcterms:modified>
</cp:coreProperties>
</file>